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7" r:id="rId4"/>
    <p:sldId id="296" r:id="rId5"/>
    <p:sldId id="304" r:id="rId6"/>
    <p:sldId id="297" r:id="rId7"/>
    <p:sldId id="298" r:id="rId8"/>
    <p:sldId id="301" r:id="rId9"/>
    <p:sldId id="302" r:id="rId10"/>
    <p:sldId id="299" r:id="rId11"/>
    <p:sldId id="303" r:id="rId12"/>
    <p:sldId id="259" r:id="rId13"/>
    <p:sldId id="264" r:id="rId14"/>
    <p:sldId id="268" r:id="rId15"/>
    <p:sldId id="285" r:id="rId16"/>
    <p:sldId id="270" r:id="rId17"/>
    <p:sldId id="271" r:id="rId18"/>
    <p:sldId id="272" r:id="rId19"/>
    <p:sldId id="273" r:id="rId20"/>
    <p:sldId id="274" r:id="rId21"/>
    <p:sldId id="275" r:id="rId22"/>
    <p:sldId id="295" r:id="rId23"/>
    <p:sldId id="294" r:id="rId24"/>
    <p:sldId id="277" r:id="rId25"/>
    <p:sldId id="278" r:id="rId26"/>
    <p:sldId id="293" r:id="rId27"/>
    <p:sldId id="290" r:id="rId28"/>
    <p:sldId id="292" r:id="rId29"/>
    <p:sldId id="260" r:id="rId30"/>
    <p:sldId id="305" r:id="rId31"/>
    <p:sldId id="306" r:id="rId32"/>
    <p:sldId id="307" r:id="rId33"/>
    <p:sldId id="308" r:id="rId34"/>
    <p:sldId id="309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840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8A021-70CF-8B40-8E5F-3B1E3A5693EB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9892D-D290-5F42-91B3-C3EFDDE9D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9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add an observer – substring</a:t>
            </a:r>
          </a:p>
          <a:p>
            <a:endParaRPr lang="en-US" dirty="0"/>
          </a:p>
          <a:p>
            <a:r>
              <a:rPr lang="en-US" dirty="0"/>
              <a:t>Time stamp check for lookups in unit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4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column : our naming convention – String we call it in 3D Slicer </a:t>
            </a:r>
          </a:p>
          <a:p>
            <a:r>
              <a:rPr lang="en-US" dirty="0"/>
              <a:t>Naming convention –vtkMRMLROS2Publsiher + </a:t>
            </a:r>
            <a:r>
              <a:rPr lang="en-US" dirty="0" err="1"/>
              <a:t>xxxx</a:t>
            </a:r>
            <a:r>
              <a:rPr lang="en-US" dirty="0"/>
              <a:t> + Node” (</a:t>
            </a:r>
            <a:r>
              <a:rPr lang="en-US" dirty="0" err="1"/>
              <a:t>xxxx</a:t>
            </a:r>
            <a:r>
              <a:rPr lang="en-US" dirty="0"/>
              <a:t>) in the third column</a:t>
            </a:r>
          </a:p>
          <a:p>
            <a:r>
              <a:rPr lang="en-US" dirty="0"/>
              <a:t>Remove cartesian impedance gains</a:t>
            </a:r>
          </a:p>
          <a:p>
            <a:r>
              <a:rPr lang="en-US" dirty="0"/>
              <a:t>We added these…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01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dVRK – test script from read the doc (make the robot move)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F886B-5AF4-B145-9B5C-6801EC08EF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4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9E02-F1D5-5FCD-CC17-19AFEDDF0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E84CA-5F51-B573-5352-AA2270ABD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589A-E374-786C-F563-4CADDEF1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E43A4-0AFB-181A-900E-F571BFB1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26D13-15AB-C83B-C829-90E0BA692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4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DD4E-7309-EE2F-17B3-AB44F501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D2648-6D1F-CFC8-3243-27B32A490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39752-1855-2B64-E7AC-42460F3A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52017-D46E-FF7A-18FB-9735FCFC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B10E-DFDF-B9BC-CC70-96537ACD6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49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803AF-9E58-9609-7CF9-BF13C02C48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2A830-4638-005D-D180-F0C9CE1A6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5744D-4A89-0EF3-28C2-FD6DE453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12BF9-DE3E-90B4-037D-D6A0A6355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9AC21-0366-955B-E47E-0B6FD131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71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099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3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7DEE-6193-564E-739E-2F41E843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ACAAA-8214-D625-1592-D2B59B402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C757-D7BD-0D10-A3C9-059ACBE7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02667-3F58-19BA-666F-B01A6C43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3BBC-4D76-4236-FBFA-502131C0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8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341A-9C5F-275E-E672-5239C8B2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61354-E607-CC8D-3D98-E570AA2F3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568-031D-EBC8-DD68-6A7F0A88F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159F7-4C90-33CC-0FE1-1B21CBD9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850A4-DD9B-1751-0916-EE3F228C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8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7C0E-5E55-E166-593C-01CCD298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376A1-E9E4-D852-9B6A-EEDA10BB9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5EEF6-354D-D6DB-B2D7-8C5976A2A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9F057-7263-403F-02A8-262B3573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65086B-E9CF-971E-FA3A-1D602151C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4FE66-E2BA-A49D-E880-BBD32A3B9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1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DAA31-E82A-5285-7F30-46A73B93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0D158-A33A-C63F-7E5F-B6D64D8FD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0BEBC-A840-270E-EDA5-84D869BE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B7385-5471-D650-FB4D-9F2C2FF95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FCAF6B-E256-67E7-971E-7E67AE108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4E69F-370B-A44D-242F-A5F175C3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F7EA2-84E7-1AB9-86EC-09A589741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BF250-A454-BBC4-2CDF-5385A429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9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9DD4-46B4-2BA3-6B04-833C29CC3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F1871-DC5D-4141-C48D-77CE7E24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CD11B-5DE3-F302-C143-194110C7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75478-9DDD-BCAC-D097-0B125013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D7954-3512-075B-51E8-15E07763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35FBF-DD45-1C60-2040-1B13B79C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F516C-25A6-D698-EC24-2B924AFE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5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651BC-3570-FE2D-B45E-BEFBD661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17E10-15E9-D8A7-8B1D-D6B59AF6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E81600-26D7-00B2-DD9A-CA2DBDE51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B3E19-A32A-9E83-61A6-AB7C616B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3AE8-AC57-46F7-4E29-4DEB96BF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B4A0E-E134-B20B-DACB-6A5D274F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2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8E1F-42C3-018D-1A2B-7DEB16D2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3F0B1-5C17-9C9C-9C9C-FB83A47EE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21374-A400-2D48-521C-E635204FA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CACA2-9B1E-1AF3-0A88-F2CEF6FD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25555-5C37-9DC5-6F83-14A800410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75412-642E-8B75-A864-A632DDC2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40812-ABDD-2A36-7EA0-0E270B4B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D3E1-35E5-7ACF-51FB-7007C81F5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B466-EEDD-0662-7AD4-250BF7075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3A825-DBAD-4E48-A810-C2381F213386}" type="datetimeFigureOut">
              <a:rPr lang="en-US" smtClean="0"/>
              <a:t>4/15/23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6E3E-98C2-B8B1-DF40-1D06FAEF6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9B8BA-1DFF-1AD4-D908-59BCC0A5B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0DE4E-67CE-4D4B-B9EB-A26A5917C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0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yscpAee3v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E3999-D9E3-4AC5-0276-D9D04BF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088" y="1499445"/>
            <a:ext cx="10303823" cy="2387600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Building Software Systems for Image-Guided Robot-Assisted Interventions with SlicerROS2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C6B3A-7774-8B9E-3B73-2DC516E4E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7045"/>
            <a:ext cx="9144000" cy="16557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04/19/2023</a:t>
            </a:r>
          </a:p>
        </p:txBody>
      </p:sp>
    </p:spTree>
    <p:extLst>
      <p:ext uri="{BB962C8B-B14F-4D97-AF65-F5344CB8AC3E}">
        <p14:creationId xmlns:p14="http://schemas.microsoft.com/office/powerpoint/2010/main" val="95199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1D0EE-97DA-5282-2DAA-1C0FB86AC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73" y="1906694"/>
            <a:ext cx="10554653" cy="304461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B056EF-9D2E-7A5A-FCCF-049713FFE1E5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dirty="0"/>
              <a:t>Finally, switch to the </a:t>
            </a:r>
            <a:r>
              <a:rPr lang="en-US" i="1" dirty="0"/>
              <a:t>Volume Rendering</a:t>
            </a:r>
            <a:r>
              <a:rPr lang="en-US" dirty="0"/>
              <a:t> module and select the following: </a:t>
            </a:r>
          </a:p>
        </p:txBody>
      </p:sp>
    </p:spTree>
    <p:extLst>
      <p:ext uri="{BB962C8B-B14F-4D97-AF65-F5344CB8AC3E}">
        <p14:creationId xmlns:p14="http://schemas.microsoft.com/office/powerpoint/2010/main" val="367433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0AF40C-353C-15F7-188C-279832541480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Make sure the “</a:t>
            </a:r>
            <a:r>
              <a:rPr lang="en-US" dirty="0" err="1"/>
              <a:t>AISeg</a:t>
            </a:r>
            <a:r>
              <a:rPr lang="en-US" dirty="0"/>
              <a:t>-tongue” sequence is playing and you should see something like this: </a:t>
            </a:r>
          </a:p>
        </p:txBody>
      </p:sp>
      <p:pic>
        <p:nvPicPr>
          <p:cNvPr id="4" name="VolumeRe.mp4">
            <a:hlinkClick r:id="" action="ppaction://media"/>
            <a:extLst>
              <a:ext uri="{FF2B5EF4-FFF2-40B4-BE49-F238E27FC236}">
                <a16:creationId xmlns:a16="http://schemas.microsoft.com/office/drawing/2014/main" id="{BBB1C096-6357-93C2-52D1-16ABE49D8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431" y="1714500"/>
            <a:ext cx="9101138" cy="431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5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013C2D9E-C169-CFFB-C97B-0EC2BA377152}"/>
              </a:ext>
            </a:extLst>
          </p:cNvPr>
          <p:cNvSpPr/>
          <p:nvPr/>
        </p:nvSpPr>
        <p:spPr>
          <a:xfrm>
            <a:off x="771780" y="276642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CA84-5026-318A-53EC-7A1B014A9527}"/>
              </a:ext>
            </a:extLst>
          </p:cNvPr>
          <p:cNvSpPr txBox="1"/>
          <p:nvPr/>
        </p:nvSpPr>
        <p:spPr>
          <a:xfrm>
            <a:off x="1386840" y="3136612"/>
            <a:ext cx="941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2: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 to SlicerROS2</a:t>
            </a:r>
          </a:p>
        </p:txBody>
      </p:sp>
    </p:spTree>
    <p:extLst>
      <p:ext uri="{BB962C8B-B14F-4D97-AF65-F5344CB8AC3E}">
        <p14:creationId xmlns:p14="http://schemas.microsoft.com/office/powerpoint/2010/main" val="337048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Getting started on SlicerROS2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38080" y="156492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SlicerROS2 has been built in your docker container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The instructions for installing on your own computer, and a lot of the examples we’ll go through today are available here: </a:t>
            </a:r>
            <a:r>
              <a:rPr lang="en-US" sz="2800" b="0" strike="noStrike" spc="-1">
                <a:solidFill>
                  <a:srgbClr val="4472C4"/>
                </a:solidFill>
                <a:latin typeface="Arial"/>
              </a:rPr>
              <a:t>https://slicer-ros2.readthedocs.io/en/devel/index.html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 3"/>
          <p:cNvPicPr/>
          <p:nvPr/>
        </p:nvPicPr>
        <p:blipFill>
          <a:blip r:embed="rId2"/>
          <a:stretch/>
        </p:blipFill>
        <p:spPr>
          <a:xfrm>
            <a:off x="2209680" y="3562920"/>
            <a:ext cx="7772040" cy="29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e 1"/>
          <p:cNvSpPr/>
          <p:nvPr/>
        </p:nvSpPr>
        <p:spPr>
          <a:xfrm>
            <a:off x="5888160" y="1590480"/>
            <a:ext cx="0" cy="4525920"/>
          </a:xfrm>
          <a:prstGeom prst="line">
            <a:avLst/>
          </a:prstGeom>
          <a:ln w="3816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TextShape 2"/>
          <p:cNvSpPr txBox="1"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How does it work?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3"/>
          <p:cNvSpPr txBox="1"/>
          <p:nvPr/>
        </p:nvSpPr>
        <p:spPr>
          <a:xfrm>
            <a:off x="1295280" y="1650960"/>
            <a:ext cx="37753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3D Slicer is treated like a ROS node</a:t>
            </a:r>
          </a:p>
        </p:txBody>
      </p:sp>
      <p:sp>
        <p:nvSpPr>
          <p:cNvPr id="122" name="CustomShape 4"/>
          <p:cNvSpPr/>
          <p:nvPr/>
        </p:nvSpPr>
        <p:spPr>
          <a:xfrm>
            <a:off x="5972400" y="1447920"/>
            <a:ext cx="5380920" cy="13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ROS communication mechanisms are packaged as MRML nodes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943200" y="283284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4" name="CustomShape 6"/>
          <p:cNvSpPr/>
          <p:nvPr/>
        </p:nvSpPr>
        <p:spPr>
          <a:xfrm>
            <a:off x="1069560" y="457236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5" name="CustomShape 7"/>
          <p:cNvSpPr/>
          <p:nvPr/>
        </p:nvSpPr>
        <p:spPr>
          <a:xfrm>
            <a:off x="3965040" y="3241080"/>
            <a:ext cx="1526400" cy="13845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26" name="CustomShape 8"/>
          <p:cNvSpPr/>
          <p:nvPr/>
        </p:nvSpPr>
        <p:spPr>
          <a:xfrm>
            <a:off x="2469960" y="3525120"/>
            <a:ext cx="1494720" cy="40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 flipV="1">
            <a:off x="2595960" y="4422960"/>
            <a:ext cx="1592280" cy="84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6705720" y="2832840"/>
            <a:ext cx="3846600" cy="3124080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</a:rPr>
              <a:t>3D Slicer</a:t>
            </a:r>
            <a:endParaRPr lang="en-CA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7084080" y="3351600"/>
            <a:ext cx="3089520" cy="2322360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vtkMRMLROS2NodeNode</a:t>
            </a: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7699320" y="3853800"/>
            <a:ext cx="1775520" cy="17391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</a:rPr>
              <a:t>3D Slicer Node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5491800" y="3933720"/>
            <a:ext cx="2207160" cy="78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4"/>
          <p:cNvSpPr/>
          <p:nvPr/>
        </p:nvSpPr>
        <p:spPr>
          <a:xfrm>
            <a:off x="3075480" y="6250680"/>
            <a:ext cx="125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ROS side 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7832880" y="6250680"/>
            <a:ext cx="1659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</a:rPr>
              <a:t>3D Slicer side 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2"/>
          <p:cNvSpPr txBox="1"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Overview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D2290-F94D-E6CF-B5DE-A3E42873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03457"/>
            <a:ext cx="7772400" cy="468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Subscribers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0" name="Picture 5" descr="Diagram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925640" y="2274840"/>
            <a:ext cx="7680960" cy="345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838080" y="12531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Create your own subscriber</a:t>
            </a:r>
          </a:p>
        </p:txBody>
      </p:sp>
      <p:sp>
        <p:nvSpPr>
          <p:cNvPr id="152" name="CustomShape 2"/>
          <p:cNvSpPr/>
          <p:nvPr/>
        </p:nvSpPr>
        <p:spPr>
          <a:xfrm>
            <a:off x="838080" y="16560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Subscribers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3" name="Picture 6"/>
          <p:cNvPicPr/>
          <p:nvPr/>
        </p:nvPicPr>
        <p:blipFill>
          <a:blip r:embed="rId3"/>
          <a:stretch/>
        </p:blipFill>
        <p:spPr>
          <a:xfrm>
            <a:off x="838080" y="1947600"/>
            <a:ext cx="10617840" cy="1956960"/>
          </a:xfrm>
          <a:prstGeom prst="rect">
            <a:avLst/>
          </a:prstGeom>
          <a:ln>
            <a:noFill/>
          </a:ln>
        </p:spPr>
      </p:pic>
      <p:pic>
        <p:nvPicPr>
          <p:cNvPr id="154" name="Picture 7"/>
          <p:cNvPicPr/>
          <p:nvPr/>
        </p:nvPicPr>
        <p:blipFill>
          <a:blip r:embed="rId4"/>
          <a:stretch/>
        </p:blipFill>
        <p:spPr>
          <a:xfrm>
            <a:off x="1088280" y="4029120"/>
            <a:ext cx="10015200" cy="422640"/>
          </a:xfrm>
          <a:prstGeom prst="rect">
            <a:avLst/>
          </a:prstGeom>
          <a:ln>
            <a:noFill/>
          </a:ln>
        </p:spPr>
      </p:pic>
      <p:pic>
        <p:nvPicPr>
          <p:cNvPr id="155" name="Picture 8"/>
          <p:cNvPicPr/>
          <p:nvPr/>
        </p:nvPicPr>
        <p:blipFill>
          <a:blip r:embed="rId5"/>
          <a:stretch/>
        </p:blipFill>
        <p:spPr>
          <a:xfrm>
            <a:off x="7181640" y="5108400"/>
            <a:ext cx="2374560" cy="952200"/>
          </a:xfrm>
          <a:prstGeom prst="rect">
            <a:avLst/>
          </a:prstGeom>
          <a:ln w="38160">
            <a:solidFill>
              <a:srgbClr val="FF0000"/>
            </a:solidFill>
            <a:round/>
          </a:ln>
        </p:spPr>
      </p:pic>
      <p:pic>
        <p:nvPicPr>
          <p:cNvPr id="156" name="Picture 9"/>
          <p:cNvPicPr/>
          <p:nvPr/>
        </p:nvPicPr>
        <p:blipFill>
          <a:blip r:embed="rId6"/>
          <a:stretch/>
        </p:blipFill>
        <p:spPr>
          <a:xfrm>
            <a:off x="1310400" y="4553280"/>
            <a:ext cx="5446800" cy="20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Publishers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58" name="Picture 6" descr="A screenshot of a computer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660680" y="2127960"/>
            <a:ext cx="8118720" cy="34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838080" y="320760"/>
            <a:ext cx="105152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Tf2 Lookup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0" name="Picture 2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291760" y="1663560"/>
            <a:ext cx="7607880" cy="487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Overview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B57AFF0A-AF35-4692-2920-F398962A3B39}"/>
              </a:ext>
            </a:extLst>
          </p:cNvPr>
          <p:cNvSpPr/>
          <p:nvPr/>
        </p:nvSpPr>
        <p:spPr>
          <a:xfrm>
            <a:off x="771480" y="166227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23777CAF-AFBD-689B-5D0C-96043F0E6640}"/>
              </a:ext>
            </a:extLst>
          </p:cNvPr>
          <p:cNvSpPr/>
          <p:nvPr/>
        </p:nvSpPr>
        <p:spPr>
          <a:xfrm>
            <a:off x="771480" y="319170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33ADFFD5-0BFF-EBCC-0964-AD1C03075C35}"/>
              </a:ext>
            </a:extLst>
          </p:cNvPr>
          <p:cNvSpPr/>
          <p:nvPr/>
        </p:nvSpPr>
        <p:spPr>
          <a:xfrm>
            <a:off x="771480" y="472113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6CB9A-7A7F-4BC3-3F68-32958B0DF1AD}"/>
              </a:ext>
            </a:extLst>
          </p:cNvPr>
          <p:cNvSpPr txBox="1"/>
          <p:nvPr/>
        </p:nvSpPr>
        <p:spPr>
          <a:xfrm>
            <a:off x="931095" y="2060392"/>
            <a:ext cx="10329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1: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AI segmentation from tracked ultrasound images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55A08-431B-0A9D-74BD-B3F160F686D8}"/>
              </a:ext>
            </a:extLst>
          </p:cNvPr>
          <p:cNvSpPr txBox="1"/>
          <p:nvPr/>
        </p:nvSpPr>
        <p:spPr>
          <a:xfrm>
            <a:off x="931095" y="3561892"/>
            <a:ext cx="941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2: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Intro to SlicerROS2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3C770-803B-8CCA-0E58-8D25CC46EDB6}"/>
              </a:ext>
            </a:extLst>
          </p:cNvPr>
          <p:cNvSpPr txBox="1"/>
          <p:nvPr/>
        </p:nvSpPr>
        <p:spPr>
          <a:xfrm>
            <a:off x="931095" y="5091322"/>
            <a:ext cx="991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3: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Image registration and path planning in Slicer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47680" y="291960"/>
            <a:ext cx="116964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Tf2 Broadcaster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2" name="Picture 2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1526040" y="1898640"/>
            <a:ext cx="9139320" cy="364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47680" y="291960"/>
            <a:ext cx="1169640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</a:rPr>
              <a:t>SlicerROS2 MRML nodes: Parameter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15ABA-5406-9434-97BF-8C57BAC48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11"/>
          <a:stretch/>
        </p:blipFill>
        <p:spPr>
          <a:xfrm>
            <a:off x="2307251" y="2059387"/>
            <a:ext cx="7577258" cy="37426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38080" y="143732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Conversion methods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FE68C-2561-B230-4919-1B8BC379C06D}"/>
              </a:ext>
            </a:extLst>
          </p:cNvPr>
          <p:cNvSpPr txBox="1"/>
          <p:nvPr/>
        </p:nvSpPr>
        <p:spPr>
          <a:xfrm>
            <a:off x="2251609" y="5763127"/>
            <a:ext cx="7688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use this naming convention for publishers/ subscribers: vtkMRMLROS2PublisherxxxxNode</a:t>
            </a:r>
          </a:p>
          <a:p>
            <a:pPr algn="ctr"/>
            <a:r>
              <a:rPr lang="en-US" dirty="0"/>
              <a:t>vtkMRMLROS2SubscriberxxxxNode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F4B06-8250-55F4-B926-51A88000A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4"/>
          <a:stretch/>
        </p:blipFill>
        <p:spPr>
          <a:xfrm>
            <a:off x="2678604" y="1189033"/>
            <a:ext cx="6834188" cy="44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8CFD-06AB-2489-8BEE-CE1F6F67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add your own custom publishers / subscribers: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CD8F0-5A51-E9A9-87F0-6C0848EE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00" y="2152106"/>
            <a:ext cx="7772400" cy="2553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7DEC0-3F5B-9F11-CA7A-EF1BD878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00" y="5256727"/>
            <a:ext cx="48006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F43F5B-0100-5C6C-AD67-6CD9A7776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34" y="5630296"/>
            <a:ext cx="7772400" cy="252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35735-CA90-9167-C6F9-C22B4274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500" y="6074487"/>
            <a:ext cx="7772400" cy="187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413AF-9033-E8F9-33AB-D0010745A455}"/>
              </a:ext>
            </a:extLst>
          </p:cNvPr>
          <p:cNvSpPr txBox="1"/>
          <p:nvPr/>
        </p:nvSpPr>
        <p:spPr>
          <a:xfrm>
            <a:off x="583171" y="1694243"/>
            <a:ext cx="1102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 ROS type and 3D Slicer counterpart (</a:t>
            </a:r>
            <a:r>
              <a:rPr lang="en-US" dirty="0" err="1"/>
              <a:t>vtk</a:t>
            </a:r>
            <a:r>
              <a:rPr lang="en-US" dirty="0"/>
              <a:t> / or native C++ types) and write your conversion function: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859C8E-DD65-1585-92C8-4BDA9D4682EA}"/>
              </a:ext>
            </a:extLst>
          </p:cNvPr>
          <p:cNvSpPr txBox="1"/>
          <p:nvPr/>
        </p:nvSpPr>
        <p:spPr>
          <a:xfrm>
            <a:off x="838080" y="4783146"/>
            <a:ext cx="1072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the new macros and register your new MRML node class: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72F8D-37EC-41FE-4A3C-6350E6548552}"/>
              </a:ext>
            </a:extLst>
          </p:cNvPr>
          <p:cNvSpPr txBox="1"/>
          <p:nvPr/>
        </p:nvSpPr>
        <p:spPr>
          <a:xfrm>
            <a:off x="241514" y="2709245"/>
            <a:ext cx="18670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SlicerToROS2 for publishers: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vs ROS2ToSlicer for subscribers</a:t>
            </a:r>
          </a:p>
        </p:txBody>
      </p:sp>
    </p:spTree>
    <p:extLst>
      <p:ext uri="{BB962C8B-B14F-4D97-AF65-F5344CB8AC3E}">
        <p14:creationId xmlns:p14="http://schemas.microsoft.com/office/powerpoint/2010/main" val="183040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</a:rPr>
              <a:t>Example application: Virtual fixture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Picture 3"/>
          <p:cNvPicPr/>
          <p:nvPr/>
        </p:nvPicPr>
        <p:blipFill>
          <a:blip r:embed="rId2"/>
          <a:srcRect b="34316"/>
          <a:stretch/>
        </p:blipFill>
        <p:spPr>
          <a:xfrm>
            <a:off x="398880" y="2077560"/>
            <a:ext cx="11394000" cy="1121400"/>
          </a:xfrm>
          <a:prstGeom prst="rect">
            <a:avLst/>
          </a:prstGeom>
          <a:ln>
            <a:noFill/>
          </a:ln>
        </p:spPr>
      </p:pic>
      <p:pic>
        <p:nvPicPr>
          <p:cNvPr id="168" name="Picture 4"/>
          <p:cNvPicPr/>
          <p:nvPr/>
        </p:nvPicPr>
        <p:blipFill>
          <a:blip r:embed="rId3"/>
          <a:stretch/>
        </p:blipFill>
        <p:spPr>
          <a:xfrm>
            <a:off x="398880" y="3906720"/>
            <a:ext cx="10011240" cy="279720"/>
          </a:xfrm>
          <a:prstGeom prst="rect">
            <a:avLst/>
          </a:prstGeom>
          <a:ln>
            <a:noFill/>
          </a:ln>
        </p:spPr>
      </p:pic>
      <p:pic>
        <p:nvPicPr>
          <p:cNvPr id="169" name="Picture 5"/>
          <p:cNvPicPr/>
          <p:nvPr/>
        </p:nvPicPr>
        <p:blipFill>
          <a:blip r:embed="rId4"/>
          <a:srcRect l="4653" t="27758"/>
          <a:stretch/>
        </p:blipFill>
        <p:spPr>
          <a:xfrm>
            <a:off x="3510720" y="4516200"/>
            <a:ext cx="5169960" cy="1192680"/>
          </a:xfrm>
          <a:prstGeom prst="rect">
            <a:avLst/>
          </a:prstGeom>
          <a:ln>
            <a:noFill/>
          </a:ln>
        </p:spPr>
      </p:pic>
      <p:sp>
        <p:nvSpPr>
          <p:cNvPr id="170" name="TextShape 2"/>
          <p:cNvSpPr txBox="1"/>
          <p:nvPr/>
        </p:nvSpPr>
        <p:spPr>
          <a:xfrm>
            <a:off x="320580" y="1557180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Initialize MRML objects:</a:t>
            </a:r>
          </a:p>
        </p:txBody>
      </p:sp>
      <p:sp>
        <p:nvSpPr>
          <p:cNvPr id="171" name="CustomShape 3"/>
          <p:cNvSpPr/>
          <p:nvPr/>
        </p:nvSpPr>
        <p:spPr>
          <a:xfrm>
            <a:off x="398880" y="3429000"/>
            <a:ext cx="4500720" cy="97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Add observer:</a:t>
            </a:r>
            <a:endParaRPr lang="en-CA" sz="2800" b="0" strike="noStrike" spc="-1" dirty="0">
              <a:latin typeface="Arial"/>
            </a:endParaRPr>
          </a:p>
        </p:txBody>
      </p:sp>
      <p:pic>
        <p:nvPicPr>
          <p:cNvPr id="172" name="Picture 9"/>
          <p:cNvPicPr/>
          <p:nvPr/>
        </p:nvPicPr>
        <p:blipFill>
          <a:blip r:embed="rId5"/>
          <a:srcRect r="33475"/>
          <a:stretch/>
        </p:blipFill>
        <p:spPr>
          <a:xfrm>
            <a:off x="3510720" y="5651640"/>
            <a:ext cx="5169960" cy="88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BC3C86-D029-16AA-ED21-29DF38B5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8" y="2035957"/>
            <a:ext cx="10826593" cy="1038713"/>
          </a:xfrm>
          <a:prstGeom prst="rect">
            <a:avLst/>
          </a:prstGeom>
        </p:spPr>
      </p:pic>
      <p:sp>
        <p:nvSpPr>
          <p:cNvPr id="4" name="TextShape 2">
            <a:extLst>
              <a:ext uri="{FF2B5EF4-FFF2-40B4-BE49-F238E27FC236}">
                <a16:creationId xmlns:a16="http://schemas.microsoft.com/office/drawing/2014/main" id="{B1C174AB-0BF0-23BD-48D5-E6129B84392C}"/>
              </a:ext>
            </a:extLst>
          </p:cNvPr>
          <p:cNvSpPr txBox="1"/>
          <p:nvPr/>
        </p:nvSpPr>
        <p:spPr>
          <a:xfrm>
            <a:off x="806828" y="1546717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Launc</a:t>
            </a:r>
            <a:r>
              <a:rPr lang="en-US" sz="2800" spc="-1" dirty="0">
                <a:solidFill>
                  <a:srgbClr val="000000"/>
                </a:solidFill>
                <a:latin typeface="Arial"/>
              </a:rPr>
              <a:t>h the virtual PSM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A0E8E-6F07-32FA-A04C-17FD680C4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038" y="3983974"/>
            <a:ext cx="4683924" cy="2654617"/>
          </a:xfrm>
          <a:prstGeom prst="rect">
            <a:avLst/>
          </a:prstGeom>
        </p:spPr>
      </p:pic>
      <p:sp>
        <p:nvSpPr>
          <p:cNvPr id="10" name="TextShape 2">
            <a:extLst>
              <a:ext uri="{FF2B5EF4-FFF2-40B4-BE49-F238E27FC236}">
                <a16:creationId xmlns:a16="http://schemas.microsoft.com/office/drawing/2014/main" id="{6898CEB6-AC58-9F6A-7959-B2A66B3793A2}"/>
              </a:ext>
            </a:extLst>
          </p:cNvPr>
          <p:cNvSpPr txBox="1"/>
          <p:nvPr/>
        </p:nvSpPr>
        <p:spPr>
          <a:xfrm>
            <a:off x="806828" y="3429000"/>
            <a:ext cx="4500720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2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Select “Power on”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AD8064C-5CBD-857C-10D1-457C90BD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the dVRK in 3D Slicer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E47C-A03E-B79E-F618-8C4AC9031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Launch 3D Slicer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DA47B-BE83-D51D-606E-94F3D4CF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9" y="4074714"/>
            <a:ext cx="11047316" cy="816108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73291059-18A8-CE3D-1CF8-B1240707DDCF}"/>
              </a:ext>
            </a:extLst>
          </p:cNvPr>
          <p:cNvSpPr txBox="1"/>
          <p:nvPr/>
        </p:nvSpPr>
        <p:spPr>
          <a:xfrm>
            <a:off x="638589" y="1819860"/>
            <a:ext cx="6193513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3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Start your robot state publisher: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BEC7DC-73B4-F312-20C8-BEAB6E861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8"/>
          <a:stretch/>
        </p:blipFill>
        <p:spPr>
          <a:xfrm>
            <a:off x="682403" y="2309100"/>
            <a:ext cx="10826593" cy="816108"/>
          </a:xfrm>
          <a:prstGeom prst="rect">
            <a:avLst/>
          </a:prstGeom>
        </p:spPr>
      </p:pic>
      <p:sp>
        <p:nvSpPr>
          <p:cNvPr id="9" name="TextShape 2">
            <a:extLst>
              <a:ext uri="{FF2B5EF4-FFF2-40B4-BE49-F238E27FC236}">
                <a16:creationId xmlns:a16="http://schemas.microsoft.com/office/drawing/2014/main" id="{14DAA964-5743-89DF-25C9-3115F16095C7}"/>
              </a:ext>
            </a:extLst>
          </p:cNvPr>
          <p:cNvSpPr txBox="1"/>
          <p:nvPr/>
        </p:nvSpPr>
        <p:spPr>
          <a:xfrm>
            <a:off x="682403" y="3476640"/>
            <a:ext cx="6193513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 startAt="4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Launch 3D Slicer from a terminal:</a:t>
            </a:r>
          </a:p>
        </p:txBody>
      </p:sp>
    </p:spTree>
    <p:extLst>
      <p:ext uri="{BB962C8B-B14F-4D97-AF65-F5344CB8AC3E}">
        <p14:creationId xmlns:p14="http://schemas.microsoft.com/office/powerpoint/2010/main" val="20096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F02124B-A4A7-5D5D-0785-40FA96C24806}"/>
              </a:ext>
            </a:extLst>
          </p:cNvPr>
          <p:cNvGrpSpPr/>
          <p:nvPr/>
        </p:nvGrpSpPr>
        <p:grpSpPr>
          <a:xfrm>
            <a:off x="468025" y="2590412"/>
            <a:ext cx="5956300" cy="2349500"/>
            <a:chOff x="1303338" y="2511425"/>
            <a:chExt cx="5956300" cy="2349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667662-7237-E163-9F49-F31985B1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3338" y="2511425"/>
              <a:ext cx="5956300" cy="2349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6F509C-FEF9-ED2B-3D36-B3D3E49A06AE}"/>
                </a:ext>
              </a:extLst>
            </p:cNvPr>
            <p:cNvSpPr/>
            <p:nvPr/>
          </p:nvSpPr>
          <p:spPr>
            <a:xfrm>
              <a:off x="1573619" y="3009014"/>
              <a:ext cx="5624623" cy="1807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88560B2-E4E3-C957-3FC0-6CE44C3E8A85}"/>
              </a:ext>
            </a:extLst>
          </p:cNvPr>
          <p:cNvSpPr txBox="1"/>
          <p:nvPr/>
        </p:nvSpPr>
        <p:spPr>
          <a:xfrm>
            <a:off x="468025" y="2156447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up the names correctly: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51BFF9-6772-50BF-60D2-716EA7748497}"/>
              </a:ext>
            </a:extLst>
          </p:cNvPr>
          <p:cNvSpPr txBox="1"/>
          <p:nvPr/>
        </p:nvSpPr>
        <p:spPr>
          <a:xfrm>
            <a:off x="6684957" y="1386025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this in the 3D viewer: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727A6-3FAD-3751-0611-912F12EE1790}"/>
              </a:ext>
            </a:extLst>
          </p:cNvPr>
          <p:cNvSpPr txBox="1"/>
          <p:nvPr/>
        </p:nvSpPr>
        <p:spPr>
          <a:xfrm>
            <a:off x="6424326" y="5794214"/>
            <a:ext cx="4776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may need to zoom out to see this! Scroll towards you on your mouse to do 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E4FC0-A70D-50CA-D412-A0AA28C5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956" y="1732786"/>
            <a:ext cx="4255680" cy="407712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6809FA67-3961-0B90-BD20-F6C8520BE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the robot</a:t>
            </a:r>
          </a:p>
        </p:txBody>
      </p:sp>
    </p:spTree>
    <p:extLst>
      <p:ext uri="{BB962C8B-B14F-4D97-AF65-F5344CB8AC3E}">
        <p14:creationId xmlns:p14="http://schemas.microsoft.com/office/powerpoint/2010/main" val="3932115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210965-C00E-8180-0641-75C796AB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2" y="1690200"/>
            <a:ext cx="5054600" cy="2832100"/>
          </a:xfrm>
          <a:prstGeom prst="rect">
            <a:avLst/>
          </a:prstGeom>
        </p:spPr>
      </p:pic>
      <p:pic>
        <p:nvPicPr>
          <p:cNvPr id="3" name="dancingdVRK.mp4">
            <a:hlinkClick r:id="" action="ppaction://media"/>
            <a:extLst>
              <a:ext uri="{FF2B5EF4-FFF2-40B4-BE49-F238E27FC236}">
                <a16:creationId xmlns:a16="http://schemas.microsoft.com/office/drawing/2014/main" id="{7241322B-E11C-9F3F-46B6-737D9848AF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1850" y="1690200"/>
            <a:ext cx="5351470" cy="4089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78588-DA10-5806-8AEC-1AC0343F89C3}"/>
              </a:ext>
            </a:extLst>
          </p:cNvPr>
          <p:cNvSpPr txBox="1"/>
          <p:nvPr/>
        </p:nvSpPr>
        <p:spPr>
          <a:xfrm>
            <a:off x="480892" y="1320868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 control: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200A8-CACB-C39A-0AC7-FC91C8E09C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967"/>
          <a:stretch/>
        </p:blipFill>
        <p:spPr>
          <a:xfrm>
            <a:off x="480892" y="5167800"/>
            <a:ext cx="5054600" cy="735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DC366-06F2-5AD5-92C1-DEB86BE1C1CE}"/>
              </a:ext>
            </a:extLst>
          </p:cNvPr>
          <p:cNvSpPr txBox="1"/>
          <p:nvPr/>
        </p:nvSpPr>
        <p:spPr>
          <a:xfrm>
            <a:off x="480892" y="4706966"/>
            <a:ext cx="42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you can use this script: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234A8B9-49D2-B727-2C97-817783A0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Move the robot</a:t>
            </a:r>
          </a:p>
        </p:txBody>
      </p:sp>
    </p:spTree>
    <p:extLst>
      <p:ext uri="{BB962C8B-B14F-4D97-AF65-F5344CB8AC3E}">
        <p14:creationId xmlns:p14="http://schemas.microsoft.com/office/powerpoint/2010/main" val="31662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F27B265B-0B5B-B491-85BF-41B6FAD4BD94}"/>
              </a:ext>
            </a:extLst>
          </p:cNvPr>
          <p:cNvSpPr/>
          <p:nvPr/>
        </p:nvSpPr>
        <p:spPr>
          <a:xfrm>
            <a:off x="771780" y="2766420"/>
            <a:ext cx="10648440" cy="132516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8CAC7-27FE-335E-62EB-B031799E039B}"/>
              </a:ext>
            </a:extLst>
          </p:cNvPr>
          <p:cNvSpPr txBox="1"/>
          <p:nvPr/>
        </p:nvSpPr>
        <p:spPr>
          <a:xfrm>
            <a:off x="1138462" y="3136612"/>
            <a:ext cx="991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Part 3: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Image registration and path planning in Slicer</a:t>
            </a:r>
          </a:p>
        </p:txBody>
      </p:sp>
    </p:spTree>
    <p:extLst>
      <p:ext uri="{BB962C8B-B14F-4D97-AF65-F5344CB8AC3E}">
        <p14:creationId xmlns:p14="http://schemas.microsoft.com/office/powerpoint/2010/main" val="284246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D5F119-6827-5BFF-02E5-168D97E14B11}"/>
              </a:ext>
            </a:extLst>
          </p:cNvPr>
          <p:cNvGrpSpPr/>
          <p:nvPr/>
        </p:nvGrpSpPr>
        <p:grpSpPr>
          <a:xfrm>
            <a:off x="771780" y="2766420"/>
            <a:ext cx="10648440" cy="1325160"/>
            <a:chOff x="771480" y="1662270"/>
            <a:chExt cx="10648440" cy="1325160"/>
          </a:xfrm>
        </p:grpSpPr>
        <p:sp>
          <p:nvSpPr>
            <p:cNvPr id="6" name="CustomShape 2">
              <a:extLst>
                <a:ext uri="{FF2B5EF4-FFF2-40B4-BE49-F238E27FC236}">
                  <a16:creationId xmlns:a16="http://schemas.microsoft.com/office/drawing/2014/main" id="{81B73E5B-986E-9C77-092B-9DACAD21150C}"/>
                </a:ext>
              </a:extLst>
            </p:cNvPr>
            <p:cNvSpPr/>
            <p:nvPr/>
          </p:nvSpPr>
          <p:spPr>
            <a:xfrm>
              <a:off x="771480" y="1662270"/>
              <a:ext cx="10648440" cy="1325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1DCAF9-3A0A-66F4-6B6F-BCE4BFC5410E}"/>
                </a:ext>
              </a:extLst>
            </p:cNvPr>
            <p:cNvSpPr txBox="1"/>
            <p:nvPr/>
          </p:nvSpPr>
          <p:spPr>
            <a:xfrm>
              <a:off x="931095" y="2060392"/>
              <a:ext cx="103292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1: </a:t>
              </a:r>
              <a:r>
                <a:rPr 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AI segmentation from tracked ultrasound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002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3D49A2-1BE4-118A-7B79-57D0EED9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Load the CT image of the tongue</a:t>
            </a: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147F7965-17F4-1583-B1C3-B23DF8A738D6}"/>
              </a:ext>
            </a:extLst>
          </p:cNvPr>
          <p:cNvSpPr txBox="1"/>
          <p:nvPr/>
        </p:nvSpPr>
        <p:spPr>
          <a:xfrm>
            <a:off x="806828" y="1546717"/>
            <a:ext cx="10759738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Drag and drop the scene called “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TongueCT.mrb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” into 3D Slicer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356CAB-D2A2-B166-300D-1DFB9565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7850"/>
            <a:ext cx="7772400" cy="39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02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AE0B-0007-7C0E-E114-9186CE8A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a volume rendering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109A0140-9782-B45C-2C32-39D68A3DA99E}"/>
              </a:ext>
            </a:extLst>
          </p:cNvPr>
          <p:cNvSpPr txBox="1"/>
          <p:nvPr/>
        </p:nvSpPr>
        <p:spPr>
          <a:xfrm>
            <a:off x="806828" y="1546717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350" indent="-514350">
              <a:lnSpc>
                <a:spcPct val="90000"/>
              </a:lnSpc>
              <a:spcBef>
                <a:spcPts val="1001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Switch to the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Volume </a:t>
            </a:r>
            <a:r>
              <a:rPr lang="en-US" sz="2800" i="1" spc="-1" dirty="0">
                <a:solidFill>
                  <a:srgbClr val="000000"/>
                </a:solidFill>
                <a:latin typeface="Arial"/>
              </a:rPr>
              <a:t>R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endering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module and enter the following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BF89F-7CC8-CC40-B971-EB0EFB3D0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"/>
          <a:stretch/>
        </p:blipFill>
        <p:spPr>
          <a:xfrm>
            <a:off x="3102676" y="2735239"/>
            <a:ext cx="598664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22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310E6-C398-3237-FF41-41C0E6E8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84" y="336452"/>
            <a:ext cx="8293854" cy="61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66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3C7E00-6A17-5E9D-40C4-F4CA36D3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99" y="1017049"/>
            <a:ext cx="7568001" cy="5455802"/>
          </a:xfrm>
          <a:prstGeom prst="rect">
            <a:avLst/>
          </a:prstGeom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8BCDDF87-8DA2-D9D6-CE91-73B3ABAA5D13}"/>
              </a:ext>
            </a:extLst>
          </p:cNvPr>
          <p:cNvSpPr txBox="1"/>
          <p:nvPr/>
        </p:nvSpPr>
        <p:spPr>
          <a:xfrm>
            <a:off x="641538" y="527809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The image and the robot are not in the same coordinate system yet</a:t>
            </a:r>
          </a:p>
        </p:txBody>
      </p:sp>
    </p:spTree>
    <p:extLst>
      <p:ext uri="{BB962C8B-B14F-4D97-AF65-F5344CB8AC3E}">
        <p14:creationId xmlns:p14="http://schemas.microsoft.com/office/powerpoint/2010/main" val="1768469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A7D06-0617-5150-3C84-77D29514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6" y="1487488"/>
            <a:ext cx="5918200" cy="4483100"/>
          </a:xfrm>
          <a:prstGeom prst="rect">
            <a:avLst/>
          </a:prstGeom>
        </p:spPr>
      </p:pic>
      <p:sp>
        <p:nvSpPr>
          <p:cNvPr id="3" name="TextShape 2">
            <a:extLst>
              <a:ext uri="{FF2B5EF4-FFF2-40B4-BE49-F238E27FC236}">
                <a16:creationId xmlns:a16="http://schemas.microsoft.com/office/drawing/2014/main" id="{53315C0B-E844-9B84-59C7-2081256AF85D}"/>
              </a:ext>
            </a:extLst>
          </p:cNvPr>
          <p:cNvSpPr txBox="1"/>
          <p:nvPr/>
        </p:nvSpPr>
        <p:spPr>
          <a:xfrm>
            <a:off x="641539" y="887412"/>
            <a:ext cx="1090892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2. Switch to the </a:t>
            </a: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Fiducial Registration Wizard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module and create:</a:t>
            </a:r>
            <a:endParaRPr lang="en-US" sz="2800" b="0" i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349CB513-4BE7-D68B-F4C3-C8DFA0664865}"/>
              </a:ext>
            </a:extLst>
          </p:cNvPr>
          <p:cNvSpPr txBox="1"/>
          <p:nvPr/>
        </p:nvSpPr>
        <p:spPr>
          <a:xfrm>
            <a:off x="7688756" y="1964440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FF0000"/>
                </a:solidFill>
                <a:latin typeface="Arial"/>
              </a:rPr>
              <a:t>CT registration points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7B6DCEC-DD8F-DB1F-0FF9-86EDB8DDDA83}"/>
              </a:ext>
            </a:extLst>
          </p:cNvPr>
          <p:cNvSpPr txBox="1"/>
          <p:nvPr/>
        </p:nvSpPr>
        <p:spPr>
          <a:xfrm>
            <a:off x="7688756" y="3729038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chemeClr val="accent1"/>
                </a:solidFill>
                <a:latin typeface="Arial"/>
              </a:rPr>
              <a:t>dVRK registration points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D259F8C4-F6C7-9B55-CCC1-78FCCBEFAAEB}"/>
              </a:ext>
            </a:extLst>
          </p:cNvPr>
          <p:cNvSpPr txBox="1"/>
          <p:nvPr/>
        </p:nvSpPr>
        <p:spPr>
          <a:xfrm>
            <a:off x="7688756" y="4992108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i="1" strike="noStrike" spc="-1" dirty="0">
                <a:solidFill>
                  <a:srgbClr val="000000"/>
                </a:solidFill>
                <a:latin typeface="Arial"/>
              </a:rPr>
              <a:t>CtTodVRK</a:t>
            </a:r>
          </a:p>
        </p:txBody>
      </p:sp>
    </p:spTree>
    <p:extLst>
      <p:ext uri="{BB962C8B-B14F-4D97-AF65-F5344CB8AC3E}">
        <p14:creationId xmlns:p14="http://schemas.microsoft.com/office/powerpoint/2010/main" val="95181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2">
            <a:extLst>
              <a:ext uri="{FF2B5EF4-FFF2-40B4-BE49-F238E27FC236}">
                <a16:creationId xmlns:a16="http://schemas.microsoft.com/office/drawing/2014/main" id="{BD86BA74-1F53-9B6A-6FAB-4F5B573A2DB5}"/>
              </a:ext>
            </a:extLst>
          </p:cNvPr>
          <p:cNvSpPr txBox="1"/>
          <p:nvPr/>
        </p:nvSpPr>
        <p:spPr>
          <a:xfrm>
            <a:off x="4209285" y="2450520"/>
            <a:ext cx="3422272" cy="9784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To be added ** recording video tomorrow</a:t>
            </a:r>
          </a:p>
        </p:txBody>
      </p:sp>
    </p:spTree>
    <p:extLst>
      <p:ext uri="{BB962C8B-B14F-4D97-AF65-F5344CB8AC3E}">
        <p14:creationId xmlns:p14="http://schemas.microsoft.com/office/powerpoint/2010/main" val="406900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05C01B2-AC71-D041-0713-5B5433B775A6}"/>
              </a:ext>
            </a:extLst>
          </p:cNvPr>
          <p:cNvSpPr/>
          <p:nvPr/>
        </p:nvSpPr>
        <p:spPr>
          <a:xfrm>
            <a:off x="6795134" y="3952702"/>
            <a:ext cx="3183255" cy="21591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Slicer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EFDD1-7EED-29E6-8CD0-1DA7DBB1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to capture tracked ultrasound in 3D Slicer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421FFD3B-389F-39D2-9D97-D2ED263327E5}"/>
              </a:ext>
            </a:extLst>
          </p:cNvPr>
          <p:cNvSpPr txBox="1"/>
          <p:nvPr/>
        </p:nvSpPr>
        <p:spPr>
          <a:xfrm>
            <a:off x="657326" y="1690200"/>
            <a:ext cx="10989844" cy="23331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Make sure your ultrasound and tracker are PLUS compatible by checking here for a list of supported devices: https://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plustoolkit.github.io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/features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For this demo we used an Aurora tracker and a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Clarius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US probe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For more information, check out the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Arial"/>
              </a:rPr>
              <a:t>SlicerIGT</a:t>
            </a: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 tutorials here: </a:t>
            </a:r>
            <a:r>
              <a:rPr lang="en-US" sz="2400" b="0" u="sng" strike="noStrike" spc="-1" dirty="0">
                <a:solidFill>
                  <a:schemeClr val="accent1"/>
                </a:solidFill>
                <a:latin typeface="Arial"/>
              </a:rPr>
              <a:t>https://</a:t>
            </a:r>
            <a:r>
              <a:rPr lang="en-US" sz="2400" b="0" u="sng" strike="noStrike" spc="-1" dirty="0" err="1">
                <a:solidFill>
                  <a:schemeClr val="accent1"/>
                </a:solidFill>
                <a:latin typeface="Arial"/>
              </a:rPr>
              <a:t>www.slicerigt.org</a:t>
            </a:r>
            <a:r>
              <a:rPr lang="en-US" sz="2400" b="0" u="sng" strike="noStrike" spc="-1" dirty="0">
                <a:solidFill>
                  <a:schemeClr val="accent1"/>
                </a:solidFill>
                <a:latin typeface="Arial"/>
              </a:rPr>
              <a:t>/wp/user-tutorial/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20ECB9-DF2C-7529-8B30-099C55AF5FB6}"/>
              </a:ext>
            </a:extLst>
          </p:cNvPr>
          <p:cNvSpPr/>
          <p:nvPr/>
        </p:nvSpPr>
        <p:spPr>
          <a:xfrm>
            <a:off x="2010729" y="4354427"/>
            <a:ext cx="1794510" cy="6629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AD589-4682-F462-3DF9-577A360FD0A0}"/>
              </a:ext>
            </a:extLst>
          </p:cNvPr>
          <p:cNvSpPr/>
          <p:nvPr/>
        </p:nvSpPr>
        <p:spPr>
          <a:xfrm>
            <a:off x="2010729" y="5167800"/>
            <a:ext cx="1794510" cy="6629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 probe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1C944-EE08-5A9B-02B4-A95DE12CDBEE}"/>
              </a:ext>
            </a:extLst>
          </p:cNvPr>
          <p:cNvSpPr/>
          <p:nvPr/>
        </p:nvSpPr>
        <p:spPr>
          <a:xfrm>
            <a:off x="4499612" y="4700789"/>
            <a:ext cx="1794510" cy="6629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PLUS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7CF0ED-A2F2-E135-4E3D-5940C334E6D7}"/>
              </a:ext>
            </a:extLst>
          </p:cNvPr>
          <p:cNvSpPr/>
          <p:nvPr/>
        </p:nvSpPr>
        <p:spPr>
          <a:xfrm>
            <a:off x="7489507" y="4700789"/>
            <a:ext cx="1794510" cy="662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OpenIGTLinkIF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1EBDF6B-BA2E-2F9C-5AA1-B6156F274D8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805239" y="4685897"/>
            <a:ext cx="694373" cy="346362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DEBE6421-DFB1-11A0-58D8-EB4F841581D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05239" y="5032259"/>
            <a:ext cx="694373" cy="46701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ED18AB-A883-592A-E912-876E9768ED4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94122" y="5032259"/>
            <a:ext cx="119538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FDEF-0E31-5DA4-0EBE-D1EA75600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AI segmentation in Slicer</a:t>
            </a:r>
          </a:p>
        </p:txBody>
      </p:sp>
      <p:pic>
        <p:nvPicPr>
          <p:cNvPr id="6" name="AISegmentation.mp4">
            <a:hlinkClick r:id="" action="ppaction://media"/>
            <a:extLst>
              <a:ext uri="{FF2B5EF4-FFF2-40B4-BE49-F238E27FC236}">
                <a16:creationId xmlns:a16="http://schemas.microsoft.com/office/drawing/2014/main" id="{60687DBA-D4B9-AFF1-C172-E55DBB73C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031" y="1215800"/>
            <a:ext cx="9405938" cy="529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6076-E23B-B94D-4437-2E4DF0A4B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AI tumor segmentation from ultrasound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3B590-ABAF-FBB4-065E-581AA6E57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Load the scene “</a:t>
            </a:r>
            <a:r>
              <a:rPr lang="en-US" dirty="0" err="1"/>
              <a:t>ISMRWorkshop-tongueSeg.mrb</a:t>
            </a:r>
            <a:r>
              <a:rPr lang="en-US" dirty="0"/>
              <a:t>”</a:t>
            </a:r>
          </a:p>
          <a:p>
            <a:pPr marL="514350" indent="-514350">
              <a:buAutoNum type="arabicPeriod"/>
            </a:pPr>
            <a:r>
              <a:rPr lang="en-US" dirty="0"/>
              <a:t>Update your slice views (see below):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AF6DE-8779-ACAC-D9C0-245A85C2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6" y="2852352"/>
            <a:ext cx="4860925" cy="364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A79DA9-E34A-5059-6A74-57272061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08" y="2414061"/>
            <a:ext cx="7554140" cy="25341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90966-A3ED-99AF-57B3-57BE1A1A1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5485"/>
            <a:ext cx="10515600" cy="1009015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Playback the tracked US data and live prediction using the     </a:t>
            </a:r>
            <a:r>
              <a:rPr lang="en-US" i="1" dirty="0"/>
              <a:t>Sequences </a:t>
            </a:r>
            <a:r>
              <a:rPr lang="en-US" dirty="0"/>
              <a:t>module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7A0D94-3FAB-F3A7-54DD-F0A89F97088A}"/>
              </a:ext>
            </a:extLst>
          </p:cNvPr>
          <p:cNvSpPr txBox="1">
            <a:spLocks/>
          </p:cNvSpPr>
          <p:nvPr/>
        </p:nvSpPr>
        <p:spPr>
          <a:xfrm>
            <a:off x="1562100" y="6353492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/>
              <a:t>References: </a:t>
            </a:r>
            <a:r>
              <a:rPr lang="en-US" sz="1800" dirty="0">
                <a:hlinkClick r:id="rId3"/>
              </a:rPr>
              <a:t>https://www.youtube.com/watch?v=WyscpAee3vw</a:t>
            </a:r>
            <a:r>
              <a:rPr lang="en-US" sz="1800" dirty="0"/>
              <a:t> – Tamas </a:t>
            </a:r>
            <a:r>
              <a:rPr lang="en-US" sz="1800" dirty="0" err="1"/>
              <a:t>Ungi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BBB21-3734-3B39-1147-A35DB585978A}"/>
              </a:ext>
            </a:extLst>
          </p:cNvPr>
          <p:cNvSpPr txBox="1"/>
          <p:nvPr/>
        </p:nvSpPr>
        <p:spPr>
          <a:xfrm>
            <a:off x="4643438" y="1915477"/>
            <a:ext cx="29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Ultrasound image with UNet prediction overlay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66EBC-1F90-EA4C-0A1A-34FEEF2613D4}"/>
              </a:ext>
            </a:extLst>
          </p:cNvPr>
          <p:cNvSpPr txBox="1"/>
          <p:nvPr/>
        </p:nvSpPr>
        <p:spPr>
          <a:xfrm>
            <a:off x="4643438" y="4079060"/>
            <a:ext cx="29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Prediction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618F3-5946-F6CB-2B75-D3EA96A7F6BC}"/>
              </a:ext>
            </a:extLst>
          </p:cNvPr>
          <p:cNvSpPr txBox="1"/>
          <p:nvPr/>
        </p:nvSpPr>
        <p:spPr>
          <a:xfrm>
            <a:off x="7700878" y="3541552"/>
            <a:ext cx="26547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Tracked data (this should be moving when the sequence is playing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6179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40C9FA-91E1-C4F3-4E26-66665401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73" y="640080"/>
            <a:ext cx="11081954" cy="5623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6BBB21-3734-3B39-1147-A35DB585978A}"/>
              </a:ext>
            </a:extLst>
          </p:cNvPr>
          <p:cNvSpPr txBox="1"/>
          <p:nvPr/>
        </p:nvSpPr>
        <p:spPr>
          <a:xfrm>
            <a:off x="4391868" y="909636"/>
            <a:ext cx="340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Ultrasound image with UNet prediction overlay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66EBC-1F90-EA4C-0A1A-34FEEF2613D4}"/>
              </a:ext>
            </a:extLst>
          </p:cNvPr>
          <p:cNvSpPr txBox="1"/>
          <p:nvPr/>
        </p:nvSpPr>
        <p:spPr>
          <a:xfrm>
            <a:off x="3315282" y="3694359"/>
            <a:ext cx="3408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Prediction only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E618F3-5946-F6CB-2B75-D3EA96A7F6BC}"/>
              </a:ext>
            </a:extLst>
          </p:cNvPr>
          <p:cNvSpPr txBox="1"/>
          <p:nvPr/>
        </p:nvSpPr>
        <p:spPr>
          <a:xfrm>
            <a:off x="8258673" y="2959417"/>
            <a:ext cx="30983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Tracked data (this should be moving when the sequence is playing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700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CA6A66-A4A4-7767-64FD-A1F90FC9ED49}"/>
              </a:ext>
            </a:extLst>
          </p:cNvPr>
          <p:cNvSpPr txBox="1">
            <a:spLocks/>
          </p:cNvSpPr>
          <p:nvPr/>
        </p:nvSpPr>
        <p:spPr>
          <a:xfrm>
            <a:off x="838200" y="705485"/>
            <a:ext cx="10515600" cy="1009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en-US" dirty="0"/>
              <a:t>Switch to the </a:t>
            </a:r>
            <a:r>
              <a:rPr lang="en-US" i="1" dirty="0"/>
              <a:t>Volume Reconstruction </a:t>
            </a:r>
            <a:r>
              <a:rPr lang="en-US" dirty="0"/>
              <a:t>and select the following:</a:t>
            </a:r>
          </a:p>
        </p:txBody>
      </p:sp>
      <p:pic>
        <p:nvPicPr>
          <p:cNvPr id="5" name="VolumeReconstruction.mp4">
            <a:hlinkClick r:id="" action="ppaction://media"/>
            <a:extLst>
              <a:ext uri="{FF2B5EF4-FFF2-40B4-BE49-F238E27FC236}">
                <a16:creationId xmlns:a16="http://schemas.microsoft.com/office/drawing/2014/main" id="{C997E58C-4006-D71A-7C15-605F6FBB9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2623" y="1597789"/>
            <a:ext cx="5146753" cy="48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713</Words>
  <Application>Microsoft Macintosh PowerPoint</Application>
  <PresentationFormat>Widescreen</PresentationFormat>
  <Paragraphs>115</Paragraphs>
  <Slides>35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Building Software Systems for Image-Guided Robot-Assisted Interventions with SlicerROS2</vt:lpstr>
      <vt:lpstr>PowerPoint Presentation</vt:lpstr>
      <vt:lpstr>PowerPoint Presentation</vt:lpstr>
      <vt:lpstr>How to capture tracked ultrasound in 3D Slicer</vt:lpstr>
      <vt:lpstr>AI segmentation in Slicer</vt:lpstr>
      <vt:lpstr>AI tumor segmentation from ultrasound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add your own custom publishers / subscribers:</vt:lpstr>
      <vt:lpstr>PowerPoint Presentation</vt:lpstr>
      <vt:lpstr>Visualize the dVRK in 3D Slicer</vt:lpstr>
      <vt:lpstr>Launch 3D Slicer</vt:lpstr>
      <vt:lpstr>Visualize the robot</vt:lpstr>
      <vt:lpstr>Move the robot</vt:lpstr>
      <vt:lpstr>PowerPoint Presentation</vt:lpstr>
      <vt:lpstr>Load the CT image of the tongue</vt:lpstr>
      <vt:lpstr>Create a volume rendering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Software Systems for Image-Guided Robot-Assisted Interventions with SlicerROS2</dc:title>
  <dc:creator>Laura Connolly</dc:creator>
  <cp:lastModifiedBy>Laura Connolly</cp:lastModifiedBy>
  <cp:revision>30</cp:revision>
  <dcterms:created xsi:type="dcterms:W3CDTF">2023-04-15T18:24:25Z</dcterms:created>
  <dcterms:modified xsi:type="dcterms:W3CDTF">2023-04-15T22:57:01Z</dcterms:modified>
</cp:coreProperties>
</file>